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328" r:id="rId3"/>
    <p:sldId id="300" r:id="rId4"/>
    <p:sldId id="261" r:id="rId5"/>
    <p:sldId id="265" r:id="rId6"/>
    <p:sldId id="326" r:id="rId7"/>
    <p:sldId id="259" r:id="rId8"/>
    <p:sldId id="269" r:id="rId9"/>
    <p:sldId id="308" r:id="rId10"/>
    <p:sldId id="327" r:id="rId11"/>
    <p:sldId id="313" r:id="rId12"/>
    <p:sldId id="314" r:id="rId13"/>
    <p:sldId id="306" r:id="rId14"/>
    <p:sldId id="318" r:id="rId15"/>
    <p:sldId id="320" r:id="rId16"/>
    <p:sldId id="329" r:id="rId17"/>
    <p:sldId id="295" r:id="rId18"/>
    <p:sldId id="29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3606" autoAdjust="0"/>
  </p:normalViewPr>
  <p:slideViewPr>
    <p:cSldViewPr>
      <p:cViewPr>
        <p:scale>
          <a:sx n="70" d="100"/>
          <a:sy n="7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27F5D-3BD4-4685-9715-B7D392DF9050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2BEBA-2ADC-4766-9823-1674A85A7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6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355F-1989-4DDF-A292-71314E2BF882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BEBA-2ADC-4766-9823-1674A85A74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2BEBA-2ADC-4766-9823-1674A85A74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002A5A-B15E-4378-B934-9651B2486A5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BD1985-58FB-484C-ACD0-19796DC960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unNgo\Desktop\Bai14thm\cchuon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unNgo\Desktop\Bai14thm\cchuong.wa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6394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457200" y="6410980"/>
            <a:ext cx="8305800" cy="40011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i="1" dirty="0" err="1" smtClean="0">
                <a:solidFill>
                  <a:srgbClr val="FF3300"/>
                </a:solidFill>
              </a:rPr>
              <a:t>Trường</a:t>
            </a:r>
            <a:r>
              <a:rPr lang="en-US" sz="2000" b="1" i="1" dirty="0" smtClean="0">
                <a:solidFill>
                  <a:srgbClr val="FF3300"/>
                </a:solidFill>
              </a:rPr>
              <a:t> THCS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Đô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Thị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Việt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Hưng</a:t>
            </a:r>
            <a:r>
              <a:rPr lang="en-US" sz="2000" b="1" i="1" dirty="0" smtClean="0">
                <a:solidFill>
                  <a:srgbClr val="FF3300"/>
                </a:solidFill>
              </a:rPr>
              <a:t>                       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Người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thực</a:t>
            </a:r>
            <a:r>
              <a:rPr lang="en-US" sz="2000" b="1" i="1" dirty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hiện</a:t>
            </a:r>
            <a:r>
              <a:rPr lang="en-US" sz="2000" b="1" i="1" dirty="0">
                <a:solidFill>
                  <a:srgbClr val="FF3300"/>
                </a:solidFill>
              </a:rPr>
              <a:t> : </a:t>
            </a:r>
            <a:r>
              <a:rPr lang="en-US" sz="2000" b="1" i="1" dirty="0" err="1" smtClean="0">
                <a:solidFill>
                  <a:srgbClr val="FF3300"/>
                </a:solidFill>
              </a:rPr>
              <a:t>Đỗ</a:t>
            </a:r>
            <a:r>
              <a:rPr lang="en-US" sz="2000" b="1" i="1" dirty="0" smtClean="0">
                <a:solidFill>
                  <a:srgbClr val="FF3300"/>
                </a:solidFill>
              </a:rPr>
              <a:t> </a:t>
            </a:r>
            <a:r>
              <a:rPr lang="en-US" sz="2000" b="1" i="1" dirty="0" err="1">
                <a:solidFill>
                  <a:srgbClr val="FF3300"/>
                </a:solidFill>
              </a:rPr>
              <a:t>Thuy</a:t>
            </a:r>
            <a:endParaRPr lang="en-US" sz="2000" b="1" i="1" dirty="0">
              <a:solidFill>
                <a:srgbClr val="FF3300"/>
              </a:solidFill>
            </a:endParaRPr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1447800" y="3430706"/>
            <a:ext cx="5867400" cy="9984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LỊCH SỬ </a:t>
            </a:r>
            <a:r>
              <a:rPr lang="en-US" sz="3600" b="1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7</a:t>
            </a:r>
            <a:endParaRPr lang="en-US" sz="3600" b="1" kern="10" dirty="0">
              <a:ln w="12700">
                <a:solidFill>
                  <a:schemeClr val="bg1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0025" y="5114925"/>
            <a:ext cx="8610600" cy="1219200"/>
          </a:xfrm>
          <a:prstGeom prst="ribbon2">
            <a:avLst>
              <a:gd name="adj1" fmla="val 12500"/>
              <a:gd name="adj2" fmla="val 5000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12700">
            <a:solidFill>
              <a:srgbClr val="993300"/>
            </a:solidFill>
            <a:round/>
            <a:headEnd/>
            <a:tailEnd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</p:spPr>
        <p:txBody>
          <a:bodyPr wrap="none" anchor="ctr"/>
          <a:lstStyle/>
          <a:p>
            <a:pPr algn="ctr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Năm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rgbClr val="000099"/>
                </a:solidFill>
                <a:latin typeface="Times New Roman" pitchFamily="18" charset="0"/>
              </a:rPr>
              <a:t>học</a:t>
            </a:r>
            <a:r>
              <a:rPr lang="en-US" altLang="vi-VN" sz="2600" b="1" i="1" dirty="0" smtClean="0">
                <a:solidFill>
                  <a:srgbClr val="000099"/>
                </a:solidFill>
                <a:latin typeface="Times New Roman" pitchFamily="18" charset="0"/>
              </a:rPr>
              <a:t> 2016 - 2017</a:t>
            </a:r>
            <a:endParaRPr lang="vi-VN" altLang="vi-VN" sz="2600" b="1" i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4966" y="329611"/>
            <a:ext cx="9258300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Nhiệt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liệt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dự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giờ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thăm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0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8"/>
          <p:cNvGrpSpPr>
            <a:grpSpLocks/>
          </p:cNvGrpSpPr>
          <p:nvPr/>
        </p:nvGrpSpPr>
        <p:grpSpPr bwMode="auto">
          <a:xfrm>
            <a:off x="914400" y="228600"/>
            <a:ext cx="7772400" cy="965200"/>
            <a:chOff x="1824" y="192"/>
            <a:chExt cx="3504" cy="1008"/>
          </a:xfrm>
        </p:grpSpPr>
        <p:sp>
          <p:nvSpPr>
            <p:cNvPr id="9234" name="AutoShape 9"/>
            <p:cNvSpPr>
              <a:spLocks noChangeArrowheads="1"/>
            </p:cNvSpPr>
            <p:nvPr/>
          </p:nvSpPr>
          <p:spPr bwMode="auto">
            <a:xfrm>
              <a:off x="1824" y="192"/>
              <a:ext cx="3504" cy="1008"/>
            </a:xfrm>
            <a:prstGeom prst="roundRect">
              <a:avLst>
                <a:gd name="adj" fmla="val 16667"/>
              </a:avLst>
            </a:prstGeom>
            <a:solidFill>
              <a:srgbClr val="F9FECE"/>
            </a:solidFill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VnVogue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VnVogue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5" name="Text Box 10"/>
            <p:cNvSpPr txBox="1">
              <a:spLocks noChangeArrowheads="1"/>
            </p:cNvSpPr>
            <p:nvPr/>
          </p:nvSpPr>
          <p:spPr bwMode="auto">
            <a:xfrm>
              <a:off x="1920" y="290"/>
              <a:ext cx="3408" cy="8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000">
                  <a:solidFill>
                    <a:schemeClr val="tx1"/>
                  </a:solidFill>
                  <a:latin typeface="VnVogue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VnVogue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9pPr>
            </a:lstStyle>
            <a:p>
              <a:pPr algn="ctr" eaLnBrk="1" hangingPunct="1"/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So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sánh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giáo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dục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thời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với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giáo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dục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thời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Đinh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–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Tiền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altLang="en-US" sz="2500" b="1" dirty="0" err="1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Lê</a:t>
              </a:r>
              <a:r>
                <a:rPr lang="en-US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?</a:t>
              </a:r>
            </a:p>
          </p:txBody>
        </p:sp>
      </p:grpSp>
      <p:pic>
        <p:nvPicPr>
          <p:cNvPr id="35871" name="Picture 31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68" y="167763"/>
            <a:ext cx="104666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05166" y="1574442"/>
            <a:ext cx="4419600" cy="138499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180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160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140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120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100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80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236083" y="1476811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236083" y="1463163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>
                <a:solidFill>
                  <a:srgbClr val="FF3300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221002" y="1476811"/>
            <a:ext cx="1870075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 smtClean="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altLang="en-US" sz="8000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21" name="cchu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9" y="628676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04256"/>
              </p:ext>
            </p:extLst>
          </p:nvPr>
        </p:nvGraphicFramePr>
        <p:xfrm>
          <a:off x="84397" y="3737324"/>
          <a:ext cx="8991599" cy="304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743"/>
                <a:gridCol w="3613149"/>
                <a:gridCol w="3811707"/>
              </a:tblGrid>
              <a:tr h="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3543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00" y="381473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dung so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3392760"/>
            <a:ext cx="144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53224" y="4276298"/>
            <a:ext cx="1447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0999" y="3925632"/>
            <a:ext cx="2133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1578" y="3964105"/>
            <a:ext cx="23319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Đinh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Tiền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Lê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913" y="5328040"/>
            <a:ext cx="14937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3105" y="5566033"/>
            <a:ext cx="399569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chưa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triển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43105" y="4669771"/>
            <a:ext cx="3840727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sư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trường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329" y="4674621"/>
            <a:ext cx="2773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52771" y="5195291"/>
            <a:ext cx="302096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- 1070,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Miếu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49566" y="5650219"/>
            <a:ext cx="391493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- 1075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khoa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tiên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49566" y="6063630"/>
            <a:ext cx="36071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- 1076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Giám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86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86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 animBg="1"/>
      <p:bldP spid="4" grpId="0" animBg="1"/>
      <p:bldP spid="2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350" y="381000"/>
            <a:ext cx="2305050" cy="1371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530522"/>
            <a:ext cx="2535830" cy="334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35" y="2530522"/>
            <a:ext cx="2961564" cy="337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2514600"/>
            <a:ext cx="3064776" cy="3394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7"/>
          <p:cNvSpPr/>
          <p:nvPr/>
        </p:nvSpPr>
        <p:spPr>
          <a:xfrm>
            <a:off x="3187890" y="609600"/>
            <a:ext cx="5257800" cy="12954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đặc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3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6019800"/>
            <a:ext cx="24384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Nam </a:t>
            </a:r>
            <a:r>
              <a:rPr lang="en-US" b="1" dirty="0" err="1" smtClean="0"/>
              <a:t>Quốc</a:t>
            </a:r>
            <a:r>
              <a:rPr lang="en-US" b="1" dirty="0" smtClean="0"/>
              <a:t> </a:t>
            </a:r>
            <a:r>
              <a:rPr lang="en-US" b="1" dirty="0" err="1" smtClean="0"/>
              <a:t>Sơn</a:t>
            </a:r>
            <a:r>
              <a:rPr lang="en-US" b="1" dirty="0" smtClean="0"/>
              <a:t> </a:t>
            </a:r>
            <a:r>
              <a:rPr lang="en-US" b="1" dirty="0" err="1" smtClean="0"/>
              <a:t>Hà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401515" y="6019800"/>
            <a:ext cx="2438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Tuyển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: </a:t>
            </a:r>
            <a:r>
              <a:rPr lang="en-US" b="1" dirty="0" err="1" smtClean="0"/>
              <a:t>Thiền</a:t>
            </a:r>
            <a:r>
              <a:rPr lang="en-US" b="1" dirty="0" smtClean="0"/>
              <a:t> </a:t>
            </a:r>
            <a:r>
              <a:rPr lang="en-US" b="1" dirty="0" err="1" smtClean="0"/>
              <a:t>uyển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anh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6376917" y="6019800"/>
            <a:ext cx="2438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thơ</a:t>
            </a:r>
            <a:r>
              <a:rPr lang="en-US" b="1" dirty="0" smtClean="0"/>
              <a:t>: </a:t>
            </a:r>
            <a:r>
              <a:rPr lang="en-US" b="1" dirty="0" err="1" smtClean="0"/>
              <a:t>Cáo</a:t>
            </a:r>
            <a:r>
              <a:rPr lang="en-US" b="1" dirty="0" smtClean="0"/>
              <a:t> </a:t>
            </a:r>
            <a:r>
              <a:rPr lang="en-US" b="1" dirty="0" err="1" smtClean="0"/>
              <a:t>tật</a:t>
            </a:r>
            <a:r>
              <a:rPr lang="en-US" b="1" dirty="0" smtClean="0"/>
              <a:t> </a:t>
            </a:r>
            <a:r>
              <a:rPr lang="en-US" b="1" dirty="0" err="1" smtClean="0"/>
              <a:t>thị</a:t>
            </a:r>
            <a:r>
              <a:rPr lang="en-US" b="1" dirty="0" smtClean="0"/>
              <a:t> </a:t>
            </a:r>
            <a:r>
              <a:rPr lang="en-US" b="1" dirty="0" err="1" smtClean="0"/>
              <a:t>chúng</a:t>
            </a:r>
            <a:r>
              <a:rPr lang="en-US" b="1" dirty="0" smtClean="0"/>
              <a:t> – </a:t>
            </a:r>
            <a:r>
              <a:rPr lang="en-US" b="1" dirty="0" err="1" smtClean="0"/>
              <a:t>Mãn</a:t>
            </a:r>
            <a:r>
              <a:rPr lang="en-US" b="1" dirty="0" smtClean="0"/>
              <a:t> </a:t>
            </a:r>
            <a:r>
              <a:rPr lang="en-US" b="1" dirty="0" err="1" smtClean="0"/>
              <a:t>Giác</a:t>
            </a:r>
            <a:r>
              <a:rPr lang="en-US" b="1" dirty="0" smtClean="0"/>
              <a:t> </a:t>
            </a:r>
            <a:r>
              <a:rPr lang="en-US" b="1" dirty="0" err="1" smtClean="0"/>
              <a:t>Thiền</a:t>
            </a:r>
            <a:r>
              <a:rPr lang="en-US" b="1" dirty="0" smtClean="0"/>
              <a:t> </a:t>
            </a:r>
            <a:r>
              <a:rPr lang="en-US" b="1" dirty="0" err="1" smtClean="0"/>
              <a:t>sư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94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350" y="381000"/>
            <a:ext cx="2305050" cy="1371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457200"/>
            <a:ext cx="5105400" cy="1295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vị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trí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Phật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kinh_11876526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988" y="1905000"/>
            <a:ext cx="4667250" cy="3791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68388" y="5867400"/>
            <a:ext cx="360045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di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Phật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Bắc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Ninh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133350" y="3048000"/>
            <a:ext cx="1619250" cy="1286301"/>
          </a:xfrm>
          <a:prstGeom prst="diamond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3477735"/>
            <a:ext cx="1295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tưởng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43000" y="76200"/>
            <a:ext cx="7696200" cy="6857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sát các hình ảnh sau và nêu tên các loại hình văn hóa dân gian?</a:t>
            </a:r>
            <a:endParaRPr lang="en-US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038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14400"/>
            <a:ext cx="421233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69891"/>
            <a:ext cx="3733800" cy="233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069891"/>
            <a:ext cx="4212336" cy="2330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338385" y="3505200"/>
            <a:ext cx="3124200" cy="3662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Hát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chèo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8385" y="6467069"/>
            <a:ext cx="3124200" cy="3282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Đua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thuyền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39868" y="3521177"/>
            <a:ext cx="3124200" cy="42703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Tuồng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39868" y="6513083"/>
            <a:ext cx="3124200" cy="29133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Múa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rối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4" y="18197"/>
            <a:ext cx="713096" cy="7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86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95316"/>
            <a:ext cx="5344026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ounded Rectangle 4"/>
          <p:cNvSpPr/>
          <p:nvPr/>
        </p:nvSpPr>
        <p:spPr>
          <a:xfrm>
            <a:off x="6705600" y="2133600"/>
            <a:ext cx="1905000" cy="2819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Cột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0" y="152400"/>
            <a:ext cx="1371600" cy="1066800"/>
          </a:xfrm>
          <a:prstGeom prst="diamond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Kiến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trúc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200510020938222_10_5rongLybieutuong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" y="1295400"/>
            <a:ext cx="3266364" cy="1227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gach%20thoi%20Ly2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8186"/>
            <a:ext cx="32766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SGK%20My%20thuat%206%20-%2012_3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" y="4220571"/>
            <a:ext cx="34290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3940791" y="1698053"/>
            <a:ext cx="434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1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rồng</a:t>
            </a:r>
            <a:r>
              <a:rPr lang="en-US" sz="21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1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endParaRPr lang="en-US" sz="2100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thân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trơn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uốn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khúc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uyển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dáng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như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ngọn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lửa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sử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phổ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thế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kỉ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XI-XIII</a:t>
            </a:r>
          </a:p>
          <a:p>
            <a:pPr algn="just">
              <a:lnSpc>
                <a:spcPct val="150000"/>
              </a:lnSpc>
            </a:pP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Rồng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tượng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nghệ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thuật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độc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đáo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trưng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quyền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uy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triều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đình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100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endParaRPr lang="en-US" sz="21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905000" y="129654"/>
            <a:ext cx="6705600" cy="110799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Qua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nghệ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thuật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điêu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khắc</a:t>
            </a:r>
            <a:r>
              <a:rPr lang="en-US" sz="2200" b="1" i="1" dirty="0">
                <a:solidFill>
                  <a:srgbClr val="910AA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?</a:t>
            </a:r>
          </a:p>
        </p:txBody>
      </p:sp>
      <p:sp>
        <p:nvSpPr>
          <p:cNvPr id="8" name="Diamond 7"/>
          <p:cNvSpPr/>
          <p:nvPr/>
        </p:nvSpPr>
        <p:spPr>
          <a:xfrm>
            <a:off x="0" y="129654"/>
            <a:ext cx="1524000" cy="1066800"/>
          </a:xfrm>
          <a:prstGeom prst="diamond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Điêu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khắc</a:t>
            </a:r>
            <a:endParaRPr lang="en-US" sz="20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63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33350" y="46630"/>
            <a:ext cx="2305050" cy="1371600"/>
          </a:xfrm>
          <a:prstGeom prst="ellips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Củng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cố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312761"/>
            <a:ext cx="5638800" cy="837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đời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xã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Đinh-Tiền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yêu</a:t>
            </a:r>
            <a:r>
              <a:rPr lang="en-US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Arial 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36703"/>
              </p:ext>
            </p:extLst>
          </p:nvPr>
        </p:nvGraphicFramePr>
        <p:xfrm>
          <a:off x="152401" y="1904999"/>
          <a:ext cx="87630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3657601"/>
                <a:gridCol w="3048000"/>
              </a:tblGrid>
              <a:tr h="1058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6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473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2057400"/>
            <a:ext cx="16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Nội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dung so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033" y="5105400"/>
            <a:ext cx="16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690" y="2234371"/>
            <a:ext cx="23103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Đinh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Tiền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Lê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2123" y="5105400"/>
            <a:ext cx="160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Chưa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triển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280537"/>
            <a:ext cx="1600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4750992"/>
            <a:ext cx="2590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tâm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23690" y="3377820"/>
            <a:ext cx="238651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Chưa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sâu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sắc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60317" y="3175828"/>
            <a:ext cx="26128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giai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rõ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sâu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sắc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5447266"/>
            <a:ext cx="297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Đặt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nền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tảng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sz="23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endParaRPr lang="en-US" sz="23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18"/>
          <p:cNvSpPr txBox="1">
            <a:spLocks noChangeArrowheads="1"/>
          </p:cNvSpPr>
          <p:nvPr/>
        </p:nvSpPr>
        <p:spPr bwMode="auto">
          <a:xfrm>
            <a:off x="2362200" y="1828800"/>
            <a:ext cx="6324600" cy="36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XIII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19"/>
          <p:cNvSpPr>
            <a:spLocks noChangeArrowheads="1"/>
          </p:cNvSpPr>
          <p:nvPr/>
        </p:nvSpPr>
        <p:spPr bwMode="auto">
          <a:xfrm>
            <a:off x="2851150" y="730250"/>
            <a:ext cx="4540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EF0718"/>
                </a:solidFill>
                <a:latin typeface="Tahoma" pitchFamily="34" charset="0"/>
              </a:rPr>
              <a:t>Hướng dẫn về nhà: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0"/>
            <a:ext cx="9067800" cy="6858000"/>
          </a:xfrm>
          <a:prstGeom prst="rect">
            <a:avLst/>
          </a:prstGeom>
          <a:noFill/>
          <a:ln w="76200" cap="sq" cmpd="tri" algn="ctr">
            <a:solidFill>
              <a:srgbClr val="FF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7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12177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6172200" cy="3733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Chúc các em học tập tốt</a:t>
            </a:r>
          </a:p>
        </p:txBody>
      </p:sp>
    </p:spTree>
    <p:extLst>
      <p:ext uri="{BB962C8B-B14F-4D97-AF65-F5344CB8AC3E}">
        <p14:creationId xmlns:p14="http://schemas.microsoft.com/office/powerpoint/2010/main" val="410653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19200" y="221225"/>
            <a:ext cx="7543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sát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tranh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trả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sz="2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endParaRPr lang="en-US" sz="23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6" y="55305"/>
            <a:ext cx="643534" cy="782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9" y="838199"/>
            <a:ext cx="3996334" cy="2431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3923534" cy="229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3" y="3886200"/>
            <a:ext cx="4191000" cy="229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ed Rectangle 2"/>
          <p:cNvSpPr/>
          <p:nvPr/>
        </p:nvSpPr>
        <p:spPr>
          <a:xfrm>
            <a:off x="457201" y="3505200"/>
            <a:ext cx="32766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Cột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0155" y="3446669"/>
            <a:ext cx="3283719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Miếu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Giám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4240" y="6388227"/>
            <a:ext cx="28956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Phật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64215" y="6346157"/>
            <a:ext cx="28956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Chùa</a:t>
            </a: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219200" y="2053991"/>
            <a:ext cx="6248400" cy="4114800"/>
          </a:xfrm>
          <a:prstGeom prst="cloudCallou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300" b="1" i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 quan sát những bức tranh trên, em hãy kể tên các công trình kiến trúc và cho biết những công trình này được xây dựng vào triều đại nào?</a:t>
            </a:r>
            <a:endParaRPr lang="en-US" sz="23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77" y="838198"/>
            <a:ext cx="3923534" cy="2431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19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9" grpId="0" animBg="1"/>
      <p:bldP spid="10" grpId="0" animBg="1"/>
      <p:bldP spid="12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28600" y="0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36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6629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44"/>
              </a:avLst>
            </a:prstTxWarp>
          </a:bodyPr>
          <a:lstStyle/>
          <a:p>
            <a:pPr algn="ctr"/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II.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xã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2800" i="1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i="1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algn="ctr" rotWithShape="0">
                    <a:schemeClr val="bg1"/>
                  </a:outerShdw>
                </a:effectLst>
                <a:latin typeface="Times New Roman"/>
                <a:cs typeface="Times New Roman"/>
              </a:rPr>
              <a:t>hóa</a:t>
            </a:r>
            <a:endParaRPr lang="en-US" sz="2800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algn="ctr" rotWithShape="0">
                  <a:schemeClr val="bg1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11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7696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Đời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kinh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tế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hóa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7" name="Oval 4"/>
          <p:cNvSpPr>
            <a:spLocks noChangeArrowheads="1"/>
          </p:cNvSpPr>
          <p:nvPr/>
        </p:nvSpPr>
        <p:spPr bwMode="auto">
          <a:xfrm>
            <a:off x="1447800" y="5715000"/>
            <a:ext cx="6296025" cy="782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ap="sq" cmpd="tri" algn="ctr">
            <a:solidFill>
              <a:srgbClr val="FF00F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38121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123334" y="914400"/>
            <a:ext cx="6877666" cy="12192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70935" y="3879073"/>
            <a:ext cx="7030065" cy="13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Những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thay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đổi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về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mặt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xã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hội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Văn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hóa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và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giáo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</a:rPr>
              <a:t>dục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2514600"/>
            <a:ext cx="8763000" cy="4038600"/>
          </a:xfrm>
          <a:prstGeom prst="horizontalScroll">
            <a:avLst>
              <a:gd name="adj" fmla="val 125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981200"/>
            <a:ext cx="7467600" cy="1905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thay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xã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endParaRPr lang="en-US" sz="3600" b="1" dirty="0">
              <a:solidFill>
                <a:srgbClr val="00206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8"/>
          <p:cNvGrpSpPr>
            <a:grpSpLocks/>
          </p:cNvGrpSpPr>
          <p:nvPr/>
        </p:nvGrpSpPr>
        <p:grpSpPr bwMode="auto">
          <a:xfrm>
            <a:off x="656962" y="94433"/>
            <a:ext cx="8229600" cy="1857697"/>
            <a:chOff x="1815" y="253"/>
            <a:chExt cx="3504" cy="1200"/>
          </a:xfrm>
        </p:grpSpPr>
        <p:sp>
          <p:nvSpPr>
            <p:cNvPr id="9234" name="AutoShape 9"/>
            <p:cNvSpPr>
              <a:spLocks noChangeArrowheads="1"/>
            </p:cNvSpPr>
            <p:nvPr/>
          </p:nvSpPr>
          <p:spPr bwMode="auto">
            <a:xfrm>
              <a:off x="1815" y="253"/>
              <a:ext cx="3504" cy="1008"/>
            </a:xfrm>
            <a:prstGeom prst="roundRect">
              <a:avLst>
                <a:gd name="adj" fmla="val 16667"/>
              </a:avLst>
            </a:prstGeom>
            <a:solidFill>
              <a:srgbClr val="F9FECE"/>
            </a:solidFill>
            <a:ln w="57150" cmpd="thinThick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3000">
                  <a:solidFill>
                    <a:schemeClr val="tx1"/>
                  </a:solidFill>
                  <a:latin typeface="VnVogue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VnVogue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9235" name="Text Box 10"/>
            <p:cNvSpPr txBox="1">
              <a:spLocks noChangeArrowheads="1"/>
            </p:cNvSpPr>
            <p:nvPr/>
          </p:nvSpPr>
          <p:spPr bwMode="auto">
            <a:xfrm>
              <a:off x="1905" y="290"/>
              <a:ext cx="3374" cy="11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chemeClr val="tx1"/>
                  </a:solidFill>
                  <a:latin typeface="VnVogue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VnVogue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VnVogue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VnVogue"/>
                </a:defRPr>
              </a:lvl9pPr>
            </a:lstStyle>
            <a:p>
              <a:pPr algn="ctr" eaLnBrk="1" hangingPunct="1"/>
              <a:r>
                <a:rPr lang="vi-VN" altLang="en-US" sz="2500" b="1" dirty="0" smtClean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Xã </a:t>
              </a:r>
              <a:r>
                <a:rPr lang="vi-VN" altLang="en-US" sz="2500" b="1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hội thời Lý có các giai cấp nào, đời sống của các tầng lớp cư dân trong xã hội thời Lý có đặc điểm gì?</a:t>
              </a:r>
            </a:p>
            <a:p>
              <a:pPr eaLnBrk="1" hangingPunct="1"/>
              <a:endParaRPr lang="en-US" altLang="en-US" sz="3600" dirty="0">
                <a:solidFill>
                  <a:srgbClr val="3333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5871" name="Picture 31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682" y="152056"/>
            <a:ext cx="11953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1447800" y="1709488"/>
            <a:ext cx="73675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eaLnBrk="1" hangingPunct="1"/>
            <a:endParaRPr lang="en-US" altLang="en-US" b="1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33600" y="2743200"/>
            <a:ext cx="4419600" cy="2031325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alt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75475" y="47498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180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160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140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120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100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80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60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40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975475" y="4775200"/>
            <a:ext cx="1839913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>
                <a:solidFill>
                  <a:srgbClr val="FF3300"/>
                </a:solidFill>
                <a:latin typeface=".VnTime" pitchFamily="34" charset="0"/>
              </a:rPr>
              <a:t>20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6975475" y="4775200"/>
            <a:ext cx="1870075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VnVogue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VnVogue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VnVogu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VnVogue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8000" dirty="0" smtClean="0">
                <a:solidFill>
                  <a:srgbClr val="FF3300"/>
                </a:solidFill>
                <a:latin typeface=".VnTime" pitchFamily="34" charset="0"/>
              </a:rPr>
              <a:t>0</a:t>
            </a:r>
            <a:endParaRPr lang="en-US" altLang="en-US" sz="8000" dirty="0">
              <a:solidFill>
                <a:srgbClr val="FF3300"/>
              </a:solidFill>
              <a:latin typeface=".VnTime" pitchFamily="34" charset="0"/>
            </a:endParaRPr>
          </a:p>
        </p:txBody>
      </p:sp>
      <p:pic>
        <p:nvPicPr>
          <p:cNvPr id="21" name="cchuong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784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2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31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4965" grpId="0"/>
      <p:bldP spid="12" grpId="0" animBg="1"/>
      <p:bldP spid="4" grpId="0" animBg="1"/>
      <p:bldP spid="2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00200" y="228600"/>
            <a:ext cx="7315200" cy="12192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sơ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so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sánh</a:t>
            </a:r>
            <a:r>
              <a:rPr lang="vi-VN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sự </a:t>
            </a:r>
            <a:r>
              <a:rPr lang="vi-VN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phân biệt tầng lớp ở thời Lý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Đinh</a:t>
            </a:r>
            <a:r>
              <a:rPr lang="en-US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Tiền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Lê</a:t>
            </a:r>
            <a:endParaRPr lang="en-US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1440426" cy="13973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2667000"/>
            <a:ext cx="5334000" cy="2590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Xã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hội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biệt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đẳng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cấp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sâu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sắc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địa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chủ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nhiều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hơn</a:t>
            </a:r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nông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tá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điền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tăng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914400" y="1524000"/>
            <a:ext cx="6781800" cy="2133600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endParaRPr lang="en-US" sz="29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92066" y="685800"/>
            <a:ext cx="6223334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chứng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tỏ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đời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nền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Điền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tin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bảng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308205"/>
              </p:ext>
            </p:extLst>
          </p:nvPr>
        </p:nvGraphicFramePr>
        <p:xfrm>
          <a:off x="133350" y="2209800"/>
          <a:ext cx="885825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/>
                <a:gridCol w="6629400"/>
              </a:tblGrid>
              <a:tr h="10558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0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04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04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50" y="2590800"/>
            <a:ext cx="2476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Năm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630905"/>
            <a:ext cx="2476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Sự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kiện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600959"/>
            <a:ext cx="152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1070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31" y="4566538"/>
            <a:ext cx="2476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1075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350" y="5834881"/>
            <a:ext cx="2476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1076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3405116"/>
            <a:ext cx="647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dựng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Văn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Miếu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thờ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Khổng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nơi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dạy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Hoàng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tộc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4529007"/>
            <a:ext cx="6096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Mở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khoa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thi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tiên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tuyển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674969"/>
            <a:ext cx="7010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Xây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Quốc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Giám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quý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tộc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2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3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endParaRPr lang="en-US" sz="23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3350" y="381000"/>
            <a:ext cx="2305050" cy="13716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a.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dục</a:t>
            </a:r>
            <a:endParaRPr lang="en-US" sz="20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7-Point Star 4"/>
          <p:cNvSpPr/>
          <p:nvPr/>
        </p:nvSpPr>
        <p:spPr>
          <a:xfrm>
            <a:off x="1715458" y="2223882"/>
            <a:ext cx="4088275" cy="2377449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endParaRPr lang="en-US" sz="22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lang="en-US" sz="2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1’</a:t>
            </a:r>
            <a:endParaRPr lang="en-US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6&quot;/&gt;&lt;property id=&quot;20307&quot; value=&quot;300&quot;/&gt;&lt;/object&gt;&lt;object type=&quot;3&quot; unique_id=&quot;10007&quot;&gt;&lt;property id=&quot;20148&quot; value=&quot;5&quot;/&gt;&lt;property id=&quot;20300&quot; value=&quot;Slide 7&quot;/&gt;&lt;property id=&quot;20307&quot; value=&quot;261&quot;/&gt;&lt;/object&gt;&lt;object type=&quot;3&quot; unique_id=&quot;10008&quot;&gt;&lt;property id=&quot;20148&quot; value=&quot;5&quot;/&gt;&lt;property id=&quot;20300&quot; value=&quot;Slide 8&quot;/&gt;&lt;property id=&quot;20307&quot; value=&quot;265&quot;/&gt;&lt;/object&gt;&lt;object type=&quot;3&quot; unique_id=&quot;10009&quot;&gt;&lt;property id=&quot;20148&quot; value=&quot;5&quot;/&gt;&lt;property id=&quot;20300&quot; value=&quot;Slide 9&quot;/&gt;&lt;property id=&quot;20307&quot; value=&quot;311&quot;/&gt;&lt;/object&gt;&lt;object type=&quot;3&quot; unique_id=&quot;10010&quot;&gt;&lt;property id=&quot;20148&quot; value=&quot;5&quot;/&gt;&lt;property id=&quot;20300&quot; value=&quot;Slide 10&quot;/&gt;&lt;property id=&quot;20307&quot; value=&quot;294&quot;/&gt;&lt;/object&gt;&lt;object type=&quot;3&quot; unique_id=&quot;10011&quot;&gt;&lt;property id=&quot;20148&quot; value=&quot;5&quot;/&gt;&lt;property id=&quot;20300&quot; value=&quot;Slide 11&quot;/&gt;&lt;property id=&quot;20307&quot; value=&quot;259&quot;/&gt;&lt;/object&gt;&lt;object type=&quot;3&quot; unique_id=&quot;10012&quot;&gt;&lt;property id=&quot;20148&quot; value=&quot;5&quot;/&gt;&lt;property id=&quot;20300&quot; value=&quot;Slide 12&quot;/&gt;&lt;property id=&quot;20307&quot; value=&quot;322&quot;/&gt;&lt;/object&gt;&lt;object type=&quot;3&quot; unique_id=&quot;10013&quot;&gt;&lt;property id=&quot;20148&quot; value=&quot;5&quot;/&gt;&lt;property id=&quot;20300&quot; value=&quot;Slide 13&quot;/&gt;&lt;property id=&quot;20307&quot; value=&quot;269&quot;/&gt;&lt;/object&gt;&lt;object type=&quot;3&quot; unique_id=&quot;10014&quot;&gt;&lt;property id=&quot;20148&quot; value=&quot;5&quot;/&gt;&lt;property id=&quot;20300&quot; value=&quot;Slide 14&quot;/&gt;&lt;property id=&quot;20307&quot; value=&quot;308&quot;/&gt;&lt;/object&gt;&lt;object type=&quot;3&quot; unique_id=&quot;10015&quot;&gt;&lt;property id=&quot;20148&quot; value=&quot;5&quot;/&gt;&lt;property id=&quot;20300&quot; value=&quot;Slide 15&quot;/&gt;&lt;property id=&quot;20307&quot; value=&quot;298&quot;/&gt;&lt;/object&gt;&lt;object type=&quot;3&quot; unique_id=&quot;10016&quot;&gt;&lt;property id=&quot;20148&quot; value=&quot;5&quot;/&gt;&lt;property id=&quot;20300&quot; value=&quot;Slide 16&quot;/&gt;&lt;property id=&quot;20307&quot; value=&quot;317&quot;/&gt;&lt;/object&gt;&lt;object type=&quot;3&quot; unique_id=&quot;10017&quot;&gt;&lt;property id=&quot;20148&quot; value=&quot;5&quot;/&gt;&lt;property id=&quot;20300&quot; value=&quot;Slide 17&quot;/&gt;&lt;property id=&quot;20307&quot; value=&quot;312&quot;/&gt;&lt;/object&gt;&lt;object type=&quot;3&quot; unique_id=&quot;10018&quot;&gt;&lt;property id=&quot;20148&quot; value=&quot;5&quot;/&gt;&lt;property id=&quot;20300&quot; value=&quot;Slide 18&quot;/&gt;&lt;property id=&quot;20307&quot; value=&quot;313&quot;/&gt;&lt;/object&gt;&lt;object type=&quot;3&quot; unique_id=&quot;10019&quot;&gt;&lt;property id=&quot;20148&quot; value=&quot;5&quot;/&gt;&lt;property id=&quot;20300&quot; value=&quot;Slide 19&quot;/&gt;&lt;property id=&quot;20307&quot; value=&quot;314&quot;/&gt;&lt;/object&gt;&lt;object type=&quot;3&quot; unique_id=&quot;10020&quot;&gt;&lt;property id=&quot;20148&quot; value=&quot;5&quot;/&gt;&lt;property id=&quot;20300&quot; value=&quot;Slide 20&quot;/&gt;&lt;property id=&quot;20307&quot; value=&quot;306&quot;/&gt;&lt;/object&gt;&lt;object type=&quot;3&quot; unique_id=&quot;10021&quot;&gt;&lt;property id=&quot;20148&quot; value=&quot;5&quot;/&gt;&lt;property id=&quot;20300&quot; value=&quot;Slide 21&quot;/&gt;&lt;property id=&quot;20307&quot; value=&quot;318&quot;/&gt;&lt;/object&gt;&lt;object type=&quot;3&quot; unique_id=&quot;10022&quot;&gt;&lt;property id=&quot;20148&quot; value=&quot;5&quot;/&gt;&lt;property id=&quot;20300&quot; value=&quot;Slide 22&quot;/&gt;&lt;property id=&quot;20307&quot; value=&quot;319&quot;/&gt;&lt;/object&gt;&lt;object type=&quot;3&quot; unique_id=&quot;10023&quot;&gt;&lt;property id=&quot;20148&quot; value=&quot;5&quot;/&gt;&lt;property id=&quot;20300&quot; value=&quot;Slide 23&quot;/&gt;&lt;property id=&quot;20307&quot; value=&quot;320&quot;/&gt;&lt;/object&gt;&lt;object type=&quot;3&quot; unique_id=&quot;10024&quot;&gt;&lt;property id=&quot;20148&quot; value=&quot;5&quot;/&gt;&lt;property id=&quot;20300&quot; value=&quot;Slide 24&quot;/&gt;&lt;property id=&quot;20307&quot; value=&quot;321&quot;/&gt;&lt;/object&gt;&lt;object type=&quot;3&quot; unique_id=&quot;10025&quot;&gt;&lt;property id=&quot;20148&quot; value=&quot;5&quot;/&gt;&lt;property id=&quot;20300&quot; value=&quot;Slide 25&quot;/&gt;&lt;property id=&quot;20307&quot; value=&quot;295&quot;/&gt;&lt;/object&gt;&lt;object type=&quot;3&quot; unique_id=&quot;10026&quot;&gt;&lt;property id=&quot;20148&quot; value=&quot;5&quot;/&gt;&lt;property id=&quot;20300&quot; value=&quot;Slide 26&quot;/&gt;&lt;property id=&quot;20307&quot; value=&quot;297&quot;/&gt;&lt;/object&gt;&lt;object type=&quot;3&quot; unique_id=&quot;10121&quot;&gt;&lt;property id=&quot;20148&quot; value=&quot;5&quot;/&gt;&lt;property id=&quot;20300&quot; value=&quot;Slide 3&quot;/&gt;&lt;property id=&quot;20307&quot; value=&quot;325&quot;/&gt;&lt;/object&gt;&lt;object type=&quot;3&quot; unique_id=&quot;10122&quot;&gt;&lt;property id=&quot;20148&quot; value=&quot;5&quot;/&gt;&lt;property id=&quot;20300&quot; value=&quot;Slide 4&quot;/&gt;&lt;property id=&quot;20307&quot; value=&quot;323&quot;/&gt;&lt;/object&gt;&lt;object type=&quot;3&quot; unique_id=&quot;10123&quot;&gt;&lt;property id=&quot;20148&quot; value=&quot;5&quot;/&gt;&lt;property id=&quot;20300&quot; value=&quot;Slide 5&quot;/&gt;&lt;property id=&quot;20307&quot; value=&quot;32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2240</TotalTime>
  <Words>710</Words>
  <Application>Microsoft Office PowerPoint</Application>
  <PresentationFormat>On-screen Show (4:3)</PresentationFormat>
  <Paragraphs>133</Paragraphs>
  <Slides>18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369</cp:revision>
  <dcterms:created xsi:type="dcterms:W3CDTF">2016-10-12T06:29:04Z</dcterms:created>
  <dcterms:modified xsi:type="dcterms:W3CDTF">2016-10-28T02:52:21Z</dcterms:modified>
</cp:coreProperties>
</file>